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6858000" cy="9906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C5AEB0E9-2A6C-4F32-83B2-C16952C4DA1C}">
          <p14:sldIdLst/>
        </p14:section>
        <p14:section name="Untitled Section" id="{66A19D76-ACE9-4E70-B658-5D8A6796E8E1}">
          <p14:sldIdLst>
            <p14:sldId id="258"/>
          </p14:sldIdLst>
        </p14:section>
      </p14:sectionLst>
    </p:ext>
    <p:ext uri="{EFAFB233-063F-42B5-8137-9DF3F51BA10A}">
      <p15:sldGuideLst xmlns:p15="http://schemas.microsoft.com/office/powerpoint/2012/main">
        <p15:guide id="1" orient="horz" pos="4934">
          <p15:clr>
            <a:srgbClr val="A4A3A4"/>
          </p15:clr>
        </p15:guide>
        <p15:guide id="2" pos="2160">
          <p15:clr>
            <a:srgbClr val="A4A3A4"/>
          </p15:clr>
        </p15:guide>
        <p15:guide id="3" orient="horz" pos="479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587C"/>
    <a:srgbClr val="DFE5FD"/>
    <a:srgbClr val="D12E55"/>
    <a:srgbClr val="06B0F1"/>
    <a:srgbClr val="E6E6E6"/>
    <a:srgbClr val="F8A15A"/>
    <a:srgbClr val="FF9966"/>
    <a:srgbClr val="4060AB"/>
    <a:srgbClr val="E4E4E4"/>
    <a:srgbClr val="EA55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12" autoAdjust="0"/>
    <p:restoredTop sz="86432" autoAdjust="0"/>
  </p:normalViewPr>
  <p:slideViewPr>
    <p:cSldViewPr showGuides="1">
      <p:cViewPr>
        <p:scale>
          <a:sx n="118" d="100"/>
          <a:sy n="118" d="100"/>
        </p:scale>
        <p:origin x="2382" y="-900"/>
      </p:cViewPr>
      <p:guideLst>
        <p:guide orient="horz" pos="4934"/>
        <p:guide pos="2160"/>
        <p:guide orient="horz" pos="4798"/>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3"/>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AC5DCD-1F89-4005-8799-7D3AFA259FB3}" type="datetimeFigureOut">
              <a:rPr lang="en-GB" smtClean="0"/>
              <a:t>12/01/2024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25575D-2415-4360-9B8A-5095E622BD64}" type="slidenum">
              <a:rPr lang="en-GB" smtClean="0"/>
              <a:t>‹#›</a:t>
            </a:fld>
            <a:endParaRPr lang="en-GB"/>
          </a:p>
        </p:txBody>
      </p:sp>
    </p:spTree>
    <p:extLst>
      <p:ext uri="{BB962C8B-B14F-4D97-AF65-F5344CB8AC3E}">
        <p14:creationId xmlns:p14="http://schemas.microsoft.com/office/powerpoint/2010/main" val="2530061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AC5DCD-1F89-4005-8799-7D3AFA259FB3}" type="datetimeFigureOut">
              <a:rPr lang="en-GB" smtClean="0"/>
              <a:t>12/01/2024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25575D-2415-4360-9B8A-5095E622BD64}" type="slidenum">
              <a:rPr lang="en-GB" smtClean="0"/>
              <a:t>‹#›</a:t>
            </a:fld>
            <a:endParaRPr lang="en-GB"/>
          </a:p>
        </p:txBody>
      </p:sp>
    </p:spTree>
    <p:extLst>
      <p:ext uri="{BB962C8B-B14F-4D97-AF65-F5344CB8AC3E}">
        <p14:creationId xmlns:p14="http://schemas.microsoft.com/office/powerpoint/2010/main" val="1219592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1"/>
            <a:ext cx="1543050" cy="845220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96701"/>
            <a:ext cx="4514850" cy="84522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AC5DCD-1F89-4005-8799-7D3AFA259FB3}" type="datetimeFigureOut">
              <a:rPr lang="en-GB" smtClean="0"/>
              <a:t>12/01/2024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25575D-2415-4360-9B8A-5095E622BD64}" type="slidenum">
              <a:rPr lang="en-GB" smtClean="0"/>
              <a:t>‹#›</a:t>
            </a:fld>
            <a:endParaRPr lang="en-GB"/>
          </a:p>
        </p:txBody>
      </p:sp>
    </p:spTree>
    <p:extLst>
      <p:ext uri="{BB962C8B-B14F-4D97-AF65-F5344CB8AC3E}">
        <p14:creationId xmlns:p14="http://schemas.microsoft.com/office/powerpoint/2010/main" val="2587988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AC5DCD-1F89-4005-8799-7D3AFA259FB3}" type="datetimeFigureOut">
              <a:rPr lang="en-GB" smtClean="0"/>
              <a:t>12/01/2024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25575D-2415-4360-9B8A-5095E622BD64}" type="slidenum">
              <a:rPr lang="en-GB" smtClean="0"/>
              <a:t>‹#›</a:t>
            </a:fld>
            <a:endParaRPr lang="en-GB"/>
          </a:p>
        </p:txBody>
      </p:sp>
    </p:spTree>
    <p:extLst>
      <p:ext uri="{BB962C8B-B14F-4D97-AF65-F5344CB8AC3E}">
        <p14:creationId xmlns:p14="http://schemas.microsoft.com/office/powerpoint/2010/main" val="3552997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2"/>
            <a:ext cx="5829300" cy="1967442"/>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AC5DCD-1F89-4005-8799-7D3AFA259FB3}" type="datetimeFigureOut">
              <a:rPr lang="en-GB" smtClean="0"/>
              <a:t>12/01/2024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25575D-2415-4360-9B8A-5095E622BD64}" type="slidenum">
              <a:rPr lang="en-GB" smtClean="0"/>
              <a:t>‹#›</a:t>
            </a:fld>
            <a:endParaRPr lang="en-GB"/>
          </a:p>
        </p:txBody>
      </p:sp>
    </p:spTree>
    <p:extLst>
      <p:ext uri="{BB962C8B-B14F-4D97-AF65-F5344CB8AC3E}">
        <p14:creationId xmlns:p14="http://schemas.microsoft.com/office/powerpoint/2010/main" val="2430012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AC5DCD-1F89-4005-8799-7D3AFA259FB3}" type="datetimeFigureOut">
              <a:rPr lang="en-GB" smtClean="0"/>
              <a:t>12/01/2024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25575D-2415-4360-9B8A-5095E622BD64}" type="slidenum">
              <a:rPr lang="en-GB" smtClean="0"/>
              <a:t>‹#›</a:t>
            </a:fld>
            <a:endParaRPr lang="en-GB"/>
          </a:p>
        </p:txBody>
      </p:sp>
    </p:spTree>
    <p:extLst>
      <p:ext uri="{BB962C8B-B14F-4D97-AF65-F5344CB8AC3E}">
        <p14:creationId xmlns:p14="http://schemas.microsoft.com/office/powerpoint/2010/main" val="488317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AC5DCD-1F89-4005-8799-7D3AFA259FB3}" type="datetimeFigureOut">
              <a:rPr lang="en-GB" smtClean="0"/>
              <a:t>12/01/2024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F25575D-2415-4360-9B8A-5095E622BD64}" type="slidenum">
              <a:rPr lang="en-GB" smtClean="0"/>
              <a:t>‹#›</a:t>
            </a:fld>
            <a:endParaRPr lang="en-GB"/>
          </a:p>
        </p:txBody>
      </p:sp>
    </p:spTree>
    <p:extLst>
      <p:ext uri="{BB962C8B-B14F-4D97-AF65-F5344CB8AC3E}">
        <p14:creationId xmlns:p14="http://schemas.microsoft.com/office/powerpoint/2010/main" val="202532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AC5DCD-1F89-4005-8799-7D3AFA259FB3}" type="datetimeFigureOut">
              <a:rPr lang="en-GB" smtClean="0"/>
              <a:t>12/01/2024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F25575D-2415-4360-9B8A-5095E622BD64}" type="slidenum">
              <a:rPr lang="en-GB" smtClean="0"/>
              <a:t>‹#›</a:t>
            </a:fld>
            <a:endParaRPr lang="en-GB"/>
          </a:p>
        </p:txBody>
      </p:sp>
    </p:spTree>
    <p:extLst>
      <p:ext uri="{BB962C8B-B14F-4D97-AF65-F5344CB8AC3E}">
        <p14:creationId xmlns:p14="http://schemas.microsoft.com/office/powerpoint/2010/main" val="740036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AC5DCD-1F89-4005-8799-7D3AFA259FB3}" type="datetimeFigureOut">
              <a:rPr lang="en-GB" smtClean="0"/>
              <a:t>12/01/2024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F25575D-2415-4360-9B8A-5095E622BD64}" type="slidenum">
              <a:rPr lang="en-GB" smtClean="0"/>
              <a:t>‹#›</a:t>
            </a:fld>
            <a:endParaRPr lang="en-GB"/>
          </a:p>
        </p:txBody>
      </p:sp>
    </p:spTree>
    <p:extLst>
      <p:ext uri="{BB962C8B-B14F-4D97-AF65-F5344CB8AC3E}">
        <p14:creationId xmlns:p14="http://schemas.microsoft.com/office/powerpoint/2010/main" val="1273682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94406"/>
            <a:ext cx="2256235" cy="1678517"/>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AC5DCD-1F89-4005-8799-7D3AFA259FB3}" type="datetimeFigureOut">
              <a:rPr lang="en-GB" smtClean="0"/>
              <a:t>12/01/2024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25575D-2415-4360-9B8A-5095E622BD64}" type="slidenum">
              <a:rPr lang="en-GB" smtClean="0"/>
              <a:t>‹#›</a:t>
            </a:fld>
            <a:endParaRPr lang="en-GB"/>
          </a:p>
        </p:txBody>
      </p:sp>
    </p:spTree>
    <p:extLst>
      <p:ext uri="{BB962C8B-B14F-4D97-AF65-F5344CB8AC3E}">
        <p14:creationId xmlns:p14="http://schemas.microsoft.com/office/powerpoint/2010/main" val="1491376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2"/>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AC5DCD-1F89-4005-8799-7D3AFA259FB3}" type="datetimeFigureOut">
              <a:rPr lang="en-GB" smtClean="0"/>
              <a:t>12/01/2024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25575D-2415-4360-9B8A-5095E622BD64}" type="slidenum">
              <a:rPr lang="en-GB" smtClean="0"/>
              <a:t>‹#›</a:t>
            </a:fld>
            <a:endParaRPr lang="en-GB"/>
          </a:p>
        </p:txBody>
      </p:sp>
    </p:spTree>
    <p:extLst>
      <p:ext uri="{BB962C8B-B14F-4D97-AF65-F5344CB8AC3E}">
        <p14:creationId xmlns:p14="http://schemas.microsoft.com/office/powerpoint/2010/main" val="3052230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11AC5DCD-1F89-4005-8799-7D3AFA259FB3}" type="datetimeFigureOut">
              <a:rPr lang="en-GB" smtClean="0"/>
              <a:t>12/01/2024</a:t>
            </a:fld>
            <a:endParaRPr lang="en-GB"/>
          </a:p>
        </p:txBody>
      </p:sp>
      <p:sp>
        <p:nvSpPr>
          <p:cNvPr id="5" name="Footer Placeholder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DF25575D-2415-4360-9B8A-5095E622BD64}" type="slidenum">
              <a:rPr lang="en-GB" smtClean="0"/>
              <a:t>‹#›</a:t>
            </a:fld>
            <a:endParaRPr lang="en-GB"/>
          </a:p>
        </p:txBody>
      </p:sp>
    </p:spTree>
    <p:extLst>
      <p:ext uri="{BB962C8B-B14F-4D97-AF65-F5344CB8AC3E}">
        <p14:creationId xmlns:p14="http://schemas.microsoft.com/office/powerpoint/2010/main" val="2174581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rompton.oldham.sch.uk/"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384" y="-15552"/>
            <a:ext cx="6884273" cy="97379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a:xfrm>
            <a:off x="70897" y="1841104"/>
            <a:ext cx="6858000" cy="839115"/>
          </a:xfrm>
        </p:spPr>
        <p:txBody>
          <a:bodyPr>
            <a:noAutofit/>
          </a:bodyPr>
          <a:lstStyle/>
          <a:p>
            <a:pPr algn="l"/>
            <a:r>
              <a:rPr lang="en-GB" sz="2800" b="1" dirty="0">
                <a:solidFill>
                  <a:srgbClr val="002060"/>
                </a:solidFill>
                <a:latin typeface="Adobe Gothic Std B" pitchFamily="34" charset="-128"/>
                <a:ea typeface="Adobe Gothic Std B" pitchFamily="34" charset="-128"/>
                <a:cs typeface="Adobe Arabic" pitchFamily="18" charset="-78"/>
              </a:rPr>
              <a:t>CROMPTON PRIMARY NEWSLETTER</a:t>
            </a:r>
          </a:p>
        </p:txBody>
      </p:sp>
      <p:sp>
        <p:nvSpPr>
          <p:cNvPr id="5" name="Title 1"/>
          <p:cNvSpPr txBox="1">
            <a:spLocks/>
          </p:cNvSpPr>
          <p:nvPr/>
        </p:nvSpPr>
        <p:spPr>
          <a:xfrm>
            <a:off x="43513" y="2201144"/>
            <a:ext cx="2664296" cy="83911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800" dirty="0">
                <a:solidFill>
                  <a:srgbClr val="002060"/>
                </a:solidFill>
                <a:latin typeface="Arial" panose="020B0604020202020204" pitchFamily="34" charset="0"/>
                <a:cs typeface="Arial" panose="020B0604020202020204" pitchFamily="34" charset="0"/>
              </a:rPr>
              <a:t> Issue Number 15</a:t>
            </a:r>
          </a:p>
        </p:txBody>
      </p:sp>
      <p:sp>
        <p:nvSpPr>
          <p:cNvPr id="6" name="Title 1"/>
          <p:cNvSpPr txBox="1">
            <a:spLocks/>
          </p:cNvSpPr>
          <p:nvPr/>
        </p:nvSpPr>
        <p:spPr>
          <a:xfrm>
            <a:off x="-28495" y="2993232"/>
            <a:ext cx="1944216" cy="83911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000" b="1" dirty="0">
                <a:solidFill>
                  <a:schemeClr val="accent5">
                    <a:lumMod val="60000"/>
                    <a:lumOff val="40000"/>
                  </a:schemeClr>
                </a:solidFill>
                <a:latin typeface="Arial" panose="020B0604020202020204" pitchFamily="34" charset="0"/>
                <a:cs typeface="Arial" panose="020B0604020202020204" pitchFamily="34" charset="0"/>
              </a:rPr>
              <a:t>DATES FOR YOUR DIARY</a:t>
            </a:r>
          </a:p>
        </p:txBody>
      </p:sp>
      <p:sp>
        <p:nvSpPr>
          <p:cNvPr id="8" name="Title 1"/>
          <p:cNvSpPr txBox="1">
            <a:spLocks/>
          </p:cNvSpPr>
          <p:nvPr/>
        </p:nvSpPr>
        <p:spPr>
          <a:xfrm>
            <a:off x="-28495" y="7889776"/>
            <a:ext cx="2088232" cy="1847227"/>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1000"/>
              </a:lnSpc>
              <a:tabLst>
                <a:tab pos="712788" algn="l"/>
              </a:tabLst>
            </a:pPr>
            <a:r>
              <a:rPr lang="en-GB" sz="900" b="1" dirty="0">
                <a:solidFill>
                  <a:schemeClr val="bg1"/>
                </a:solidFill>
                <a:latin typeface="Arial" panose="020B0604020202020204" pitchFamily="34" charset="0"/>
                <a:cs typeface="Arial" panose="020B0604020202020204" pitchFamily="34" charset="0"/>
              </a:rPr>
              <a:t>Crompton Primary School</a:t>
            </a:r>
          </a:p>
          <a:p>
            <a:pPr algn="l">
              <a:lnSpc>
                <a:spcPts val="1000"/>
              </a:lnSpc>
              <a:tabLst>
                <a:tab pos="712788" algn="l"/>
              </a:tabLst>
            </a:pPr>
            <a:r>
              <a:rPr lang="en-GB" sz="900" b="1" dirty="0" err="1">
                <a:solidFill>
                  <a:schemeClr val="bg1"/>
                </a:solidFill>
                <a:latin typeface="Arial" panose="020B0604020202020204" pitchFamily="34" charset="0"/>
                <a:cs typeface="Arial" panose="020B0604020202020204" pitchFamily="34" charset="0"/>
              </a:rPr>
              <a:t>Longfield</a:t>
            </a:r>
            <a:r>
              <a:rPr lang="en-GB" sz="900" b="1" dirty="0">
                <a:solidFill>
                  <a:schemeClr val="bg1"/>
                </a:solidFill>
                <a:latin typeface="Arial" panose="020B0604020202020204" pitchFamily="34" charset="0"/>
                <a:cs typeface="Arial" panose="020B0604020202020204" pitchFamily="34" charset="0"/>
              </a:rPr>
              <a:t> Road</a:t>
            </a:r>
          </a:p>
          <a:p>
            <a:pPr algn="l">
              <a:lnSpc>
                <a:spcPts val="1000"/>
              </a:lnSpc>
              <a:tabLst>
                <a:tab pos="712788" algn="l"/>
              </a:tabLst>
            </a:pPr>
            <a:r>
              <a:rPr lang="en-GB" sz="900" b="1" dirty="0">
                <a:solidFill>
                  <a:schemeClr val="bg1"/>
                </a:solidFill>
                <a:latin typeface="Arial" panose="020B0604020202020204" pitchFamily="34" charset="0"/>
                <a:cs typeface="Arial" panose="020B0604020202020204" pitchFamily="34" charset="0"/>
              </a:rPr>
              <a:t>Shaw</a:t>
            </a:r>
          </a:p>
          <a:p>
            <a:pPr algn="l">
              <a:lnSpc>
                <a:spcPts val="1000"/>
              </a:lnSpc>
              <a:tabLst>
                <a:tab pos="712788" algn="l"/>
              </a:tabLst>
            </a:pPr>
            <a:r>
              <a:rPr lang="en-GB" sz="900" b="1" dirty="0">
                <a:solidFill>
                  <a:schemeClr val="bg1"/>
                </a:solidFill>
                <a:latin typeface="Arial" panose="020B0604020202020204" pitchFamily="34" charset="0"/>
                <a:cs typeface="Arial" panose="020B0604020202020204" pitchFamily="34" charset="0"/>
              </a:rPr>
              <a:t>Oldham</a:t>
            </a:r>
          </a:p>
          <a:p>
            <a:pPr algn="l">
              <a:lnSpc>
                <a:spcPts val="1000"/>
              </a:lnSpc>
              <a:tabLst>
                <a:tab pos="712788" algn="l"/>
              </a:tabLst>
            </a:pPr>
            <a:r>
              <a:rPr lang="en-GB" sz="900" b="1" dirty="0">
                <a:solidFill>
                  <a:schemeClr val="bg1"/>
                </a:solidFill>
                <a:latin typeface="Arial" panose="020B0604020202020204" pitchFamily="34" charset="0"/>
                <a:cs typeface="Arial" panose="020B0604020202020204" pitchFamily="34" charset="0"/>
              </a:rPr>
              <a:t>OL2 7HD</a:t>
            </a:r>
          </a:p>
          <a:p>
            <a:pPr algn="l">
              <a:lnSpc>
                <a:spcPts val="1000"/>
              </a:lnSpc>
              <a:tabLst>
                <a:tab pos="712788" algn="l"/>
              </a:tabLst>
            </a:pPr>
            <a:r>
              <a:rPr lang="en-GB" sz="900" b="1" dirty="0">
                <a:solidFill>
                  <a:schemeClr val="bg1"/>
                </a:solidFill>
                <a:latin typeface="Arial" panose="020B0604020202020204" pitchFamily="34" charset="0"/>
                <a:cs typeface="Arial" panose="020B0604020202020204" pitchFamily="34" charset="0"/>
              </a:rPr>
              <a:t>Telephone</a:t>
            </a:r>
          </a:p>
          <a:p>
            <a:pPr algn="l">
              <a:lnSpc>
                <a:spcPts val="1000"/>
              </a:lnSpc>
              <a:tabLst>
                <a:tab pos="712788" algn="l"/>
              </a:tabLst>
            </a:pPr>
            <a:r>
              <a:rPr lang="en-GB" sz="900" b="1" dirty="0">
                <a:solidFill>
                  <a:schemeClr val="bg1"/>
                </a:solidFill>
                <a:latin typeface="Arial" panose="020B0604020202020204" pitchFamily="34" charset="0"/>
                <a:cs typeface="Arial" panose="020B0604020202020204" pitchFamily="34" charset="0"/>
              </a:rPr>
              <a:t>0161 770 6741</a:t>
            </a:r>
          </a:p>
          <a:p>
            <a:pPr algn="l">
              <a:lnSpc>
                <a:spcPts val="1000"/>
              </a:lnSpc>
              <a:tabLst>
                <a:tab pos="712788" algn="l"/>
              </a:tabLst>
            </a:pPr>
            <a:r>
              <a:rPr lang="en-GB" sz="900" b="1" dirty="0">
                <a:solidFill>
                  <a:schemeClr val="bg1"/>
                </a:solidFill>
                <a:latin typeface="Arial" panose="020B0604020202020204" pitchFamily="34" charset="0"/>
                <a:cs typeface="Arial" panose="020B0604020202020204" pitchFamily="34" charset="0"/>
              </a:rPr>
              <a:t>Email</a:t>
            </a:r>
          </a:p>
          <a:p>
            <a:pPr algn="l">
              <a:lnSpc>
                <a:spcPts val="1000"/>
              </a:lnSpc>
              <a:tabLst>
                <a:tab pos="712788" algn="l"/>
              </a:tabLst>
            </a:pPr>
            <a:r>
              <a:rPr lang="en-GB" sz="900" b="1" dirty="0">
                <a:solidFill>
                  <a:schemeClr val="bg1"/>
                </a:solidFill>
                <a:latin typeface="Arial" panose="020B0604020202020204" pitchFamily="34" charset="0"/>
                <a:cs typeface="Arial" panose="020B0604020202020204" pitchFamily="34" charset="0"/>
              </a:rPr>
              <a:t>info@crompton.oldham.sch.uk</a:t>
            </a:r>
          </a:p>
          <a:p>
            <a:pPr algn="l">
              <a:lnSpc>
                <a:spcPts val="1000"/>
              </a:lnSpc>
              <a:tabLst>
                <a:tab pos="712788" algn="l"/>
              </a:tabLst>
            </a:pPr>
            <a:r>
              <a:rPr lang="en-GB" sz="900" b="1" dirty="0">
                <a:solidFill>
                  <a:schemeClr val="bg1"/>
                </a:solidFill>
                <a:latin typeface="Arial" panose="020B0604020202020204" pitchFamily="34" charset="0"/>
                <a:cs typeface="Arial" panose="020B0604020202020204" pitchFamily="34" charset="0"/>
              </a:rPr>
              <a:t>Website</a:t>
            </a:r>
          </a:p>
          <a:p>
            <a:pPr algn="l">
              <a:lnSpc>
                <a:spcPts val="1000"/>
              </a:lnSpc>
              <a:tabLst>
                <a:tab pos="712788" algn="l"/>
              </a:tabLst>
            </a:pPr>
            <a:r>
              <a:rPr lang="en-GB" sz="900" b="1" dirty="0">
                <a:solidFill>
                  <a:schemeClr val="bg1"/>
                </a:solidFill>
                <a:latin typeface="Arial" panose="020B0604020202020204" pitchFamily="34" charset="0"/>
                <a:cs typeface="Arial" panose="020B0604020202020204" pitchFamily="34" charset="0"/>
                <a:hlinkClick r:id="rId3"/>
              </a:rPr>
              <a:t>www.crompton.oldham.sch.uk</a:t>
            </a:r>
            <a:endParaRPr lang="en-GB" sz="900" b="1" dirty="0">
              <a:solidFill>
                <a:schemeClr val="bg1"/>
              </a:solidFill>
              <a:latin typeface="Arial" panose="020B0604020202020204" pitchFamily="34" charset="0"/>
              <a:cs typeface="Arial" panose="020B0604020202020204" pitchFamily="34" charset="0"/>
            </a:endParaRPr>
          </a:p>
          <a:p>
            <a:pPr algn="l">
              <a:lnSpc>
                <a:spcPts val="1000"/>
              </a:lnSpc>
              <a:tabLst>
                <a:tab pos="712788" algn="l"/>
              </a:tabLst>
            </a:pPr>
            <a:r>
              <a:rPr lang="en-GB" sz="900" b="1" dirty="0">
                <a:solidFill>
                  <a:schemeClr val="bg1"/>
                </a:solidFill>
                <a:latin typeface="Arial" panose="020B0604020202020204" pitchFamily="34" charset="0"/>
                <a:cs typeface="Arial" panose="020B0604020202020204" pitchFamily="34" charset="0"/>
              </a:rPr>
              <a:t>Twitter</a:t>
            </a:r>
          </a:p>
          <a:p>
            <a:pPr algn="l">
              <a:lnSpc>
                <a:spcPts val="1000"/>
              </a:lnSpc>
              <a:tabLst>
                <a:tab pos="712788" algn="l"/>
              </a:tabLst>
            </a:pPr>
            <a:r>
              <a:rPr lang="en-GB" sz="900" b="1" dirty="0">
                <a:solidFill>
                  <a:schemeClr val="bg1"/>
                </a:solidFill>
                <a:latin typeface="Arial" panose="020B0604020202020204" pitchFamily="34" charset="0"/>
                <a:cs typeface="Arial" panose="020B0604020202020204" pitchFamily="34" charset="0"/>
              </a:rPr>
              <a:t>@</a:t>
            </a:r>
            <a:r>
              <a:rPr lang="en-GB" sz="900" b="1" dirty="0" err="1">
                <a:solidFill>
                  <a:schemeClr val="bg1"/>
                </a:solidFill>
                <a:latin typeface="Arial" panose="020B0604020202020204" pitchFamily="34" charset="0"/>
                <a:cs typeface="Arial" panose="020B0604020202020204" pitchFamily="34" charset="0"/>
              </a:rPr>
              <a:t>cromptonpri</a:t>
            </a:r>
            <a:endParaRPr lang="en-GB" sz="900" b="1" dirty="0">
              <a:solidFill>
                <a:schemeClr val="bg1"/>
              </a:solidFill>
              <a:latin typeface="Arial" panose="020B0604020202020204" pitchFamily="34" charset="0"/>
              <a:cs typeface="Arial" panose="020B0604020202020204" pitchFamily="34" charset="0"/>
            </a:endParaRPr>
          </a:p>
        </p:txBody>
      </p:sp>
      <p:sp>
        <p:nvSpPr>
          <p:cNvPr id="19" name="Title 1"/>
          <p:cNvSpPr txBox="1">
            <a:spLocks/>
          </p:cNvSpPr>
          <p:nvPr/>
        </p:nvSpPr>
        <p:spPr>
          <a:xfrm>
            <a:off x="4147969" y="2201144"/>
            <a:ext cx="2681536" cy="83911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GB" sz="1800" dirty="0">
                <a:solidFill>
                  <a:srgbClr val="002060"/>
                </a:solidFill>
                <a:latin typeface="Arial" panose="020B0604020202020204" pitchFamily="34" charset="0"/>
                <a:cs typeface="Arial" panose="020B0604020202020204" pitchFamily="34" charset="0"/>
              </a:rPr>
              <a:t>12</a:t>
            </a:r>
            <a:r>
              <a:rPr lang="en-GB" sz="1800" baseline="30000" dirty="0">
                <a:solidFill>
                  <a:srgbClr val="002060"/>
                </a:solidFill>
                <a:latin typeface="Arial" panose="020B0604020202020204" pitchFamily="34" charset="0"/>
                <a:cs typeface="Arial" panose="020B0604020202020204" pitchFamily="34" charset="0"/>
              </a:rPr>
              <a:t>th</a:t>
            </a:r>
            <a:r>
              <a:rPr lang="en-GB" sz="1800" dirty="0">
                <a:solidFill>
                  <a:srgbClr val="002060"/>
                </a:solidFill>
                <a:latin typeface="Arial" panose="020B0604020202020204" pitchFamily="34" charset="0"/>
                <a:cs typeface="Arial" panose="020B0604020202020204" pitchFamily="34" charset="0"/>
              </a:rPr>
              <a:t> January 2024</a:t>
            </a:r>
          </a:p>
        </p:txBody>
      </p:sp>
      <p:sp>
        <p:nvSpPr>
          <p:cNvPr id="17" name="Title 1">
            <a:extLst>
              <a:ext uri="{FF2B5EF4-FFF2-40B4-BE49-F238E27FC236}">
                <a16:creationId xmlns:a16="http://schemas.microsoft.com/office/drawing/2014/main" id="{F3AB26E1-3C5D-4307-9CE1-552CFBE8CB3B}"/>
              </a:ext>
            </a:extLst>
          </p:cNvPr>
          <p:cNvSpPr txBox="1">
            <a:spLocks/>
          </p:cNvSpPr>
          <p:nvPr/>
        </p:nvSpPr>
        <p:spPr>
          <a:xfrm>
            <a:off x="1915721" y="2734236"/>
            <a:ext cx="4968552" cy="83911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700" b="1" i="1" dirty="0">
                <a:solidFill>
                  <a:srgbClr val="002060"/>
                </a:solidFill>
                <a:latin typeface="Arial" panose="020B0604020202020204" pitchFamily="34" charset="0"/>
                <a:ea typeface="Adobe Gothic Std B" pitchFamily="34" charset="-128"/>
                <a:cs typeface="Arial" panose="020B0604020202020204" pitchFamily="34" charset="0"/>
              </a:rPr>
              <a:t>A note from the Headteacher</a:t>
            </a:r>
          </a:p>
        </p:txBody>
      </p:sp>
      <p:sp>
        <p:nvSpPr>
          <p:cNvPr id="18" name="TextBox 17">
            <a:extLst>
              <a:ext uri="{FF2B5EF4-FFF2-40B4-BE49-F238E27FC236}">
                <a16:creationId xmlns:a16="http://schemas.microsoft.com/office/drawing/2014/main" id="{C91E04B9-61AD-4137-ADE5-E0D469BFFBEE}"/>
              </a:ext>
            </a:extLst>
          </p:cNvPr>
          <p:cNvSpPr txBox="1"/>
          <p:nvPr/>
        </p:nvSpPr>
        <p:spPr>
          <a:xfrm>
            <a:off x="1888357" y="3368824"/>
            <a:ext cx="4969663" cy="1938992"/>
          </a:xfrm>
          <a:prstGeom prst="rect">
            <a:avLst/>
          </a:prstGeom>
          <a:noFill/>
        </p:spPr>
        <p:txBody>
          <a:bodyPr wrap="square" numCol="1" spcCol="0" rtlCol="0">
            <a:spAutoFit/>
          </a:bodyPr>
          <a:lstStyle/>
          <a:p>
            <a:r>
              <a:rPr lang="en-US" sz="1000" i="1" dirty="0"/>
              <a:t>The Spring Term has begun and it has been a delight to welcome all pupils back this week with tales of what they did over the Christmas Break.  Happy New Year to all of our families.  2024 will undoubtedly see a few changes in the way we operate here at Crompton Primary School, to bring the school in line with my vision for the school and the vision of the school governors.  The first change will be the way we communicate school events with you.  This will be the last weekly newsletter we will be sending you.  From this point forward, upcoming events and information you need to know will be forwarded to you by </a:t>
            </a:r>
            <a:r>
              <a:rPr lang="en-US" sz="1000" i="1" dirty="0" err="1"/>
              <a:t>ParentMail</a:t>
            </a:r>
            <a:r>
              <a:rPr lang="en-US" sz="1000" i="1" dirty="0"/>
              <a:t>.  Our Newsletter will now be sent once per half term and will provide a review of activities that have taken place at Crompton.  Please ensure that your email address and contact details are up to date with the school office as any announcements or important information or dates will be emailed directly to you.</a:t>
            </a:r>
          </a:p>
          <a:p>
            <a:r>
              <a:rPr lang="en-GB" sz="1000" b="1" i="1" dirty="0"/>
              <a:t>Mrs Gemma Croston, Headteacher</a:t>
            </a:r>
          </a:p>
        </p:txBody>
      </p:sp>
      <p:pic>
        <p:nvPicPr>
          <p:cNvPr id="1026" name="Picture 2" descr="Orange Sticky Note Png - Orange Post It Note Clipart, Transparent Png - vhv">
            <a:extLst>
              <a:ext uri="{FF2B5EF4-FFF2-40B4-BE49-F238E27FC236}">
                <a16:creationId xmlns:a16="http://schemas.microsoft.com/office/drawing/2014/main" id="{BCE5C53D-21CA-40AF-A9A9-FB28A35FC3AD}"/>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7728" t="8177" r="16666" b="7385"/>
          <a:stretch/>
        </p:blipFill>
        <p:spPr bwMode="auto">
          <a:xfrm>
            <a:off x="3908489" y="956448"/>
            <a:ext cx="992081" cy="954000"/>
          </a:xfrm>
          <a:prstGeom prst="rect">
            <a:avLst/>
          </a:prstGeom>
          <a:noFill/>
          <a:extLst>
            <a:ext uri="{909E8E84-426E-40DD-AFC4-6F175D3DCCD1}">
              <a14:hiddenFill xmlns:a14="http://schemas.microsoft.com/office/drawing/2010/main">
                <a:solidFill>
                  <a:srgbClr val="FFFFFF"/>
                </a:solidFill>
              </a14:hiddenFill>
            </a:ext>
          </a:extLst>
        </p:spPr>
      </p:pic>
      <p:sp>
        <p:nvSpPr>
          <p:cNvPr id="35" name="TextBox 34">
            <a:extLst>
              <a:ext uri="{FF2B5EF4-FFF2-40B4-BE49-F238E27FC236}">
                <a16:creationId xmlns:a16="http://schemas.microsoft.com/office/drawing/2014/main" id="{0A7327DB-BE60-4756-A882-58DE0E96DCBC}"/>
              </a:ext>
            </a:extLst>
          </p:cNvPr>
          <p:cNvSpPr txBox="1"/>
          <p:nvPr/>
        </p:nvSpPr>
        <p:spPr>
          <a:xfrm>
            <a:off x="7953731" y="1208584"/>
            <a:ext cx="947877" cy="830997"/>
          </a:xfrm>
          <a:prstGeom prst="rect">
            <a:avLst/>
          </a:prstGeom>
          <a:noFill/>
          <a:ln>
            <a:noFill/>
          </a:ln>
        </p:spPr>
        <p:txBody>
          <a:bodyPr wrap="square" numCol="1" spcCol="0" rtlCol="0">
            <a:spAutoFit/>
          </a:bodyPr>
          <a:lstStyle/>
          <a:p>
            <a:r>
              <a:rPr lang="en-US" sz="800" dirty="0">
                <a:solidFill>
                  <a:srgbClr val="4060AB"/>
                </a:solidFill>
                <a:latin typeface="Lucida Handwriting" panose="03010101010101010101" pitchFamily="66" charset="0"/>
              </a:rPr>
              <a:t>Eco Council</a:t>
            </a:r>
          </a:p>
          <a:p>
            <a:r>
              <a:rPr lang="en-US" sz="800" dirty="0">
                <a:solidFill>
                  <a:srgbClr val="4060AB"/>
                </a:solidFill>
                <a:latin typeface="Lucida Handwriting" panose="03010101010101010101" pitchFamily="66" charset="0"/>
              </a:rPr>
              <a:t>Weekly Tip – </a:t>
            </a:r>
          </a:p>
          <a:p>
            <a:r>
              <a:rPr lang="en-US" sz="800" dirty="0">
                <a:solidFill>
                  <a:srgbClr val="4060AB"/>
                </a:solidFill>
                <a:latin typeface="Lucida Handwriting" panose="03010101010101010101" pitchFamily="66" charset="0"/>
              </a:rPr>
              <a:t>Boil enough water for one cup of tea!</a:t>
            </a:r>
          </a:p>
        </p:txBody>
      </p:sp>
      <p:sp>
        <p:nvSpPr>
          <p:cNvPr id="39" name="Title 1">
            <a:extLst>
              <a:ext uri="{FF2B5EF4-FFF2-40B4-BE49-F238E27FC236}">
                <a16:creationId xmlns:a16="http://schemas.microsoft.com/office/drawing/2014/main" id="{9404A9BD-5650-4409-98BD-2FF4046D2CBF}"/>
              </a:ext>
            </a:extLst>
          </p:cNvPr>
          <p:cNvSpPr txBox="1">
            <a:spLocks/>
          </p:cNvSpPr>
          <p:nvPr/>
        </p:nvSpPr>
        <p:spPr>
          <a:xfrm>
            <a:off x="-28495" y="3929336"/>
            <a:ext cx="1873319" cy="4172554"/>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1180"/>
              </a:lnSpc>
              <a:tabLst>
                <a:tab pos="712788" algn="l"/>
              </a:tabLst>
            </a:pPr>
            <a:r>
              <a:rPr lang="en-US" sz="1000" b="1" i="1" dirty="0">
                <a:solidFill>
                  <a:srgbClr val="FF0000"/>
                </a:solidFill>
                <a:latin typeface="Arial" panose="020B0604020202020204" pitchFamily="34" charset="0"/>
                <a:cs typeface="Arial" panose="020B0604020202020204" pitchFamily="34" charset="0"/>
              </a:rPr>
              <a:t>Spring Term 1</a:t>
            </a:r>
          </a:p>
          <a:p>
            <a:pPr algn="l">
              <a:lnSpc>
                <a:spcPts val="1180"/>
              </a:lnSpc>
              <a:tabLst>
                <a:tab pos="712788" algn="l"/>
              </a:tabLst>
            </a:pPr>
            <a:r>
              <a:rPr lang="en-US" sz="1000" i="1" dirty="0">
                <a:solidFill>
                  <a:srgbClr val="FF0000"/>
                </a:solidFill>
                <a:latin typeface="Arial" panose="020B0604020202020204" pitchFamily="34" charset="0"/>
                <a:cs typeface="Arial" panose="020B0604020202020204" pitchFamily="34" charset="0"/>
              </a:rPr>
              <a:t>Monday 8 January – Friday 16 February</a:t>
            </a:r>
          </a:p>
          <a:p>
            <a:pPr algn="l">
              <a:lnSpc>
                <a:spcPts val="1180"/>
              </a:lnSpc>
              <a:tabLst>
                <a:tab pos="712788" algn="l"/>
              </a:tabLst>
            </a:pPr>
            <a:endParaRPr lang="en-US" sz="1000" i="1" dirty="0">
              <a:solidFill>
                <a:srgbClr val="FF0000"/>
              </a:solidFill>
              <a:latin typeface="Arial" panose="020B0604020202020204" pitchFamily="34" charset="0"/>
              <a:cs typeface="Arial" panose="020B0604020202020204" pitchFamily="34" charset="0"/>
            </a:endParaRPr>
          </a:p>
          <a:p>
            <a:pPr algn="l">
              <a:lnSpc>
                <a:spcPts val="1180"/>
              </a:lnSpc>
              <a:tabLst>
                <a:tab pos="712788" algn="l"/>
              </a:tabLst>
            </a:pPr>
            <a:r>
              <a:rPr lang="en-US" sz="1000" b="1" i="1" dirty="0">
                <a:solidFill>
                  <a:srgbClr val="FF0000"/>
                </a:solidFill>
                <a:latin typeface="Arial" panose="020B0604020202020204" pitchFamily="34" charset="0"/>
                <a:cs typeface="Arial" panose="020B0604020202020204" pitchFamily="34" charset="0"/>
              </a:rPr>
              <a:t>Spring Term 2</a:t>
            </a:r>
          </a:p>
          <a:p>
            <a:pPr algn="l">
              <a:lnSpc>
                <a:spcPts val="1180"/>
              </a:lnSpc>
              <a:tabLst>
                <a:tab pos="712788" algn="l"/>
              </a:tabLst>
            </a:pPr>
            <a:r>
              <a:rPr lang="en-US" sz="1000" i="1" dirty="0">
                <a:solidFill>
                  <a:srgbClr val="FF0000"/>
                </a:solidFill>
                <a:latin typeface="Arial" panose="020B0604020202020204" pitchFamily="34" charset="0"/>
                <a:cs typeface="Arial" panose="020B0604020202020204" pitchFamily="34" charset="0"/>
              </a:rPr>
              <a:t>Monday 26 February – Thursday 28 March </a:t>
            </a:r>
          </a:p>
          <a:p>
            <a:pPr algn="l">
              <a:lnSpc>
                <a:spcPts val="1180"/>
              </a:lnSpc>
              <a:tabLst>
                <a:tab pos="712788" algn="l"/>
              </a:tabLst>
            </a:pPr>
            <a:endParaRPr lang="en-US" sz="1000" i="1" dirty="0">
              <a:solidFill>
                <a:srgbClr val="FF0000"/>
              </a:solidFill>
              <a:latin typeface="Arial" panose="020B0604020202020204" pitchFamily="34" charset="0"/>
              <a:cs typeface="Arial" panose="020B0604020202020204" pitchFamily="34" charset="0"/>
            </a:endParaRPr>
          </a:p>
          <a:p>
            <a:pPr algn="l">
              <a:lnSpc>
                <a:spcPts val="1180"/>
              </a:lnSpc>
              <a:tabLst>
                <a:tab pos="712788" algn="l"/>
              </a:tabLst>
            </a:pPr>
            <a:r>
              <a:rPr lang="en-US" sz="1000" b="1" i="1" dirty="0">
                <a:solidFill>
                  <a:srgbClr val="FF0000"/>
                </a:solidFill>
                <a:latin typeface="Arial" panose="020B0604020202020204" pitchFamily="34" charset="0"/>
                <a:cs typeface="Arial" panose="020B0604020202020204" pitchFamily="34" charset="0"/>
              </a:rPr>
              <a:t>Summer Term 1</a:t>
            </a:r>
          </a:p>
          <a:p>
            <a:pPr algn="l">
              <a:lnSpc>
                <a:spcPts val="1180"/>
              </a:lnSpc>
              <a:tabLst>
                <a:tab pos="712788" algn="l"/>
              </a:tabLst>
            </a:pPr>
            <a:r>
              <a:rPr lang="en-US" sz="1000" i="1" dirty="0">
                <a:solidFill>
                  <a:srgbClr val="FF0000"/>
                </a:solidFill>
                <a:latin typeface="Arial" panose="020B0604020202020204" pitchFamily="34" charset="0"/>
                <a:cs typeface="Arial" panose="020B0604020202020204" pitchFamily="34" charset="0"/>
              </a:rPr>
              <a:t>Monday 15 April – Friday 24 May</a:t>
            </a:r>
          </a:p>
          <a:p>
            <a:pPr algn="l">
              <a:lnSpc>
                <a:spcPts val="1180"/>
              </a:lnSpc>
              <a:tabLst>
                <a:tab pos="712788" algn="l"/>
              </a:tabLst>
            </a:pPr>
            <a:endParaRPr lang="en-US" sz="1000" i="1" dirty="0">
              <a:solidFill>
                <a:srgbClr val="FF0000"/>
              </a:solidFill>
              <a:latin typeface="Arial" panose="020B0604020202020204" pitchFamily="34" charset="0"/>
              <a:cs typeface="Arial" panose="020B0604020202020204" pitchFamily="34" charset="0"/>
            </a:endParaRPr>
          </a:p>
          <a:p>
            <a:pPr algn="l">
              <a:lnSpc>
                <a:spcPts val="1180"/>
              </a:lnSpc>
              <a:tabLst>
                <a:tab pos="712788" algn="l"/>
              </a:tabLst>
            </a:pPr>
            <a:r>
              <a:rPr lang="en-US" sz="1000" b="1" i="1" dirty="0">
                <a:solidFill>
                  <a:srgbClr val="FF0000"/>
                </a:solidFill>
                <a:latin typeface="Arial" panose="020B0604020202020204" pitchFamily="34" charset="0"/>
                <a:cs typeface="Arial" panose="020B0604020202020204" pitchFamily="34" charset="0"/>
              </a:rPr>
              <a:t>Summer Term 2</a:t>
            </a:r>
          </a:p>
          <a:p>
            <a:pPr algn="l">
              <a:lnSpc>
                <a:spcPts val="1180"/>
              </a:lnSpc>
              <a:tabLst>
                <a:tab pos="712788" algn="l"/>
              </a:tabLst>
            </a:pPr>
            <a:r>
              <a:rPr lang="en-US" sz="1000" i="1" dirty="0">
                <a:solidFill>
                  <a:srgbClr val="FF0000"/>
                </a:solidFill>
                <a:latin typeface="Arial" panose="020B0604020202020204" pitchFamily="34" charset="0"/>
                <a:cs typeface="Arial" panose="020B0604020202020204" pitchFamily="34" charset="0"/>
              </a:rPr>
              <a:t>Monday 3 June – Friday 19 July</a:t>
            </a:r>
          </a:p>
          <a:p>
            <a:pPr algn="l">
              <a:lnSpc>
                <a:spcPts val="1180"/>
              </a:lnSpc>
              <a:tabLst>
                <a:tab pos="712788" algn="l"/>
              </a:tabLst>
            </a:pPr>
            <a:endParaRPr lang="en-US" sz="1000" i="1" dirty="0">
              <a:solidFill>
                <a:srgbClr val="FF0000"/>
              </a:solidFill>
              <a:latin typeface="Arial" panose="020B0604020202020204" pitchFamily="34" charset="0"/>
              <a:cs typeface="Arial" panose="020B0604020202020204" pitchFamily="34" charset="0"/>
            </a:endParaRPr>
          </a:p>
          <a:p>
            <a:pPr algn="l">
              <a:lnSpc>
                <a:spcPts val="1180"/>
              </a:lnSpc>
              <a:tabLst>
                <a:tab pos="712788" algn="l"/>
              </a:tabLst>
            </a:pPr>
            <a:r>
              <a:rPr lang="en-US" sz="1000" b="1" i="1" dirty="0">
                <a:solidFill>
                  <a:srgbClr val="FF0000"/>
                </a:solidFill>
                <a:latin typeface="Arial" panose="020B0604020202020204" pitchFamily="34" charset="0"/>
                <a:cs typeface="Arial" panose="020B0604020202020204" pitchFamily="34" charset="0"/>
              </a:rPr>
              <a:t>Additional Holidays</a:t>
            </a:r>
          </a:p>
          <a:p>
            <a:pPr algn="l">
              <a:lnSpc>
                <a:spcPts val="1180"/>
              </a:lnSpc>
              <a:tabLst>
                <a:tab pos="712788" algn="l"/>
              </a:tabLst>
            </a:pPr>
            <a:r>
              <a:rPr lang="en-US" sz="1000" i="1" dirty="0">
                <a:solidFill>
                  <a:srgbClr val="FF0000"/>
                </a:solidFill>
                <a:latin typeface="Arial" panose="020B0604020202020204" pitchFamily="34" charset="0"/>
                <a:cs typeface="Arial" panose="020B0604020202020204" pitchFamily="34" charset="0"/>
              </a:rPr>
              <a:t>Thursday 2 May – Polling Day</a:t>
            </a:r>
          </a:p>
          <a:p>
            <a:pPr algn="l">
              <a:lnSpc>
                <a:spcPts val="1180"/>
              </a:lnSpc>
              <a:tabLst>
                <a:tab pos="712788" algn="l"/>
              </a:tabLst>
            </a:pPr>
            <a:r>
              <a:rPr lang="en-US" sz="1000" i="1" dirty="0">
                <a:solidFill>
                  <a:srgbClr val="FF0000"/>
                </a:solidFill>
                <a:latin typeface="Arial" panose="020B0604020202020204" pitchFamily="34" charset="0"/>
                <a:cs typeface="Arial" panose="020B0604020202020204" pitchFamily="34" charset="0"/>
              </a:rPr>
              <a:t>Friday 3 May – Staff Inset Day</a:t>
            </a:r>
          </a:p>
          <a:p>
            <a:pPr algn="l">
              <a:lnSpc>
                <a:spcPts val="1180"/>
              </a:lnSpc>
              <a:tabLst>
                <a:tab pos="712788" algn="l"/>
              </a:tabLst>
            </a:pPr>
            <a:r>
              <a:rPr lang="en-US" sz="1000" i="1" dirty="0">
                <a:solidFill>
                  <a:srgbClr val="FF0000"/>
                </a:solidFill>
                <a:latin typeface="Arial" panose="020B0604020202020204" pitchFamily="34" charset="0"/>
                <a:cs typeface="Arial" panose="020B0604020202020204" pitchFamily="34" charset="0"/>
              </a:rPr>
              <a:t>Monday 4 May – Bank Holiday </a:t>
            </a:r>
          </a:p>
          <a:p>
            <a:pPr algn="l">
              <a:lnSpc>
                <a:spcPts val="1180"/>
              </a:lnSpc>
              <a:tabLst>
                <a:tab pos="712788" algn="l"/>
              </a:tabLst>
            </a:pPr>
            <a:endParaRPr lang="en-US" sz="1000" i="1" dirty="0">
              <a:solidFill>
                <a:srgbClr val="FF0000"/>
              </a:solidFill>
              <a:latin typeface="Arial" panose="020B0604020202020204" pitchFamily="34" charset="0"/>
              <a:cs typeface="Arial" panose="020B0604020202020204" pitchFamily="34" charset="0"/>
            </a:endParaRPr>
          </a:p>
        </p:txBody>
      </p:sp>
      <p:sp>
        <p:nvSpPr>
          <p:cNvPr id="20" name="Title 1">
            <a:extLst>
              <a:ext uri="{FF2B5EF4-FFF2-40B4-BE49-F238E27FC236}">
                <a16:creationId xmlns:a16="http://schemas.microsoft.com/office/drawing/2014/main" id="{9F7F55A9-A746-4F7F-9047-061B57654F22}"/>
              </a:ext>
            </a:extLst>
          </p:cNvPr>
          <p:cNvSpPr txBox="1">
            <a:spLocks/>
          </p:cNvSpPr>
          <p:nvPr/>
        </p:nvSpPr>
        <p:spPr>
          <a:xfrm>
            <a:off x="-2331640" y="4313312"/>
            <a:ext cx="2060840" cy="4172554"/>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1180"/>
              </a:lnSpc>
              <a:tabLst>
                <a:tab pos="712788" algn="l"/>
              </a:tabLst>
            </a:pPr>
            <a:r>
              <a:rPr lang="en-US" sz="900" b="1" i="1" dirty="0">
                <a:solidFill>
                  <a:srgbClr val="FF0000"/>
                </a:solidFill>
                <a:latin typeface="Arial" panose="020B0604020202020204" pitchFamily="34" charset="0"/>
                <a:cs typeface="Arial" panose="020B0604020202020204" pitchFamily="34" charset="0"/>
              </a:rPr>
              <a:t>Autumn Term 2</a:t>
            </a:r>
          </a:p>
          <a:p>
            <a:pPr algn="l">
              <a:lnSpc>
                <a:spcPts val="1180"/>
              </a:lnSpc>
              <a:tabLst>
                <a:tab pos="712788" algn="l"/>
              </a:tabLst>
            </a:pPr>
            <a:r>
              <a:rPr lang="en-US" sz="900" i="1" dirty="0">
                <a:solidFill>
                  <a:srgbClr val="FF0000"/>
                </a:solidFill>
                <a:latin typeface="Arial" panose="020B0604020202020204" pitchFamily="34" charset="0"/>
                <a:cs typeface="Arial" panose="020B0604020202020204" pitchFamily="34" charset="0"/>
              </a:rPr>
              <a:t>Monday 30 October – Friday 22 December</a:t>
            </a:r>
          </a:p>
          <a:p>
            <a:pPr algn="l">
              <a:lnSpc>
                <a:spcPts val="1180"/>
              </a:lnSpc>
              <a:tabLst>
                <a:tab pos="712788" algn="l"/>
              </a:tabLst>
            </a:pPr>
            <a:endParaRPr lang="en-US" sz="900" b="1" i="1" dirty="0">
              <a:solidFill>
                <a:srgbClr val="FF0000"/>
              </a:solidFill>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CE232C36-0CFC-4DFD-9584-9225E65D0228}"/>
              </a:ext>
            </a:extLst>
          </p:cNvPr>
          <p:cNvSpPr txBox="1"/>
          <p:nvPr/>
        </p:nvSpPr>
        <p:spPr>
          <a:xfrm>
            <a:off x="4509121" y="7720950"/>
            <a:ext cx="2448271" cy="2200602"/>
          </a:xfrm>
          <a:prstGeom prst="rect">
            <a:avLst/>
          </a:prstGeom>
          <a:noFill/>
          <a:ln>
            <a:noFill/>
          </a:ln>
        </p:spPr>
        <p:txBody>
          <a:bodyPr wrap="square" numCol="1" spcCol="0" rtlCol="0">
            <a:spAutoFit/>
          </a:bodyPr>
          <a:lstStyle/>
          <a:p>
            <a:r>
              <a:rPr lang="en-GB" sz="1600" b="1" dirty="0">
                <a:solidFill>
                  <a:srgbClr val="FF0000"/>
                </a:solidFill>
              </a:rPr>
              <a:t>ATTENDANCE AWARDS</a:t>
            </a:r>
          </a:p>
          <a:p>
            <a:r>
              <a:rPr lang="en-US" sz="1100" dirty="0"/>
              <a:t>We are changing the way that we reward attendance this year.  An Attendance Assembly will now take place at the end of the Summer Term, where gold badges will be given to pupils for 100 per cent attendance and bronze and silver for high attendance.  Pupils will, however, be given certificates in the classroom termly to reward attendance.  </a:t>
            </a:r>
          </a:p>
          <a:p>
            <a:endParaRPr lang="en-US" sz="1100" dirty="0"/>
          </a:p>
        </p:txBody>
      </p:sp>
      <p:sp>
        <p:nvSpPr>
          <p:cNvPr id="24" name="Rectangle 23">
            <a:extLst>
              <a:ext uri="{FF2B5EF4-FFF2-40B4-BE49-F238E27FC236}">
                <a16:creationId xmlns:a16="http://schemas.microsoft.com/office/drawing/2014/main" id="{CFA72380-2B2F-4882-86C3-D01B46BC3339}"/>
              </a:ext>
            </a:extLst>
          </p:cNvPr>
          <p:cNvSpPr/>
          <p:nvPr/>
        </p:nvSpPr>
        <p:spPr>
          <a:xfrm>
            <a:off x="1988840" y="5313040"/>
            <a:ext cx="2511192" cy="4356000"/>
          </a:xfrm>
          <a:prstGeom prst="rect">
            <a:avLst/>
          </a:prstGeom>
          <a:solidFill>
            <a:srgbClr val="31B7E7"/>
          </a:solidFill>
        </p:spPr>
        <p:txBody>
          <a:bodyPr wrap="square">
            <a:spAutoFit/>
          </a:bodyPr>
          <a:lstStyle/>
          <a:p>
            <a:r>
              <a:rPr lang="en-US" sz="1600" b="1" i="1" dirty="0">
                <a:solidFill>
                  <a:schemeClr val="accent1">
                    <a:lumMod val="50000"/>
                  </a:schemeClr>
                </a:solidFill>
              </a:rPr>
              <a:t>FOREST SCHOOL FUN</a:t>
            </a:r>
            <a:endParaRPr lang="en-US" sz="1100" b="1" i="1" dirty="0">
              <a:solidFill>
                <a:schemeClr val="accent1">
                  <a:lumMod val="50000"/>
                </a:schemeClr>
              </a:solidFill>
            </a:endParaRPr>
          </a:p>
          <a:p>
            <a:r>
              <a:rPr lang="en-US" sz="1100" i="1" dirty="0">
                <a:solidFill>
                  <a:schemeClr val="accent1">
                    <a:lumMod val="50000"/>
                  </a:schemeClr>
                </a:solidFill>
              </a:rPr>
              <a:t>You may imagine that pupils are reluctant to join our Forest School sessions during the Winter months.  However, during last Tuesday’s bitter cold and windy weather not a single Year 2 child complained about the cold, while the Reception children manifested their inner penguins as they played games linked to their new class book </a:t>
            </a:r>
            <a:r>
              <a:rPr lang="en-US" sz="1100" dirty="0">
                <a:solidFill>
                  <a:schemeClr val="accent1">
                    <a:lumMod val="50000"/>
                  </a:schemeClr>
                </a:solidFill>
              </a:rPr>
              <a:t>Lost and Found.</a:t>
            </a:r>
            <a:r>
              <a:rPr lang="en-US" sz="1100" i="1" dirty="0">
                <a:solidFill>
                  <a:schemeClr val="accent1">
                    <a:lumMod val="50000"/>
                  </a:schemeClr>
                </a:solidFill>
              </a:rPr>
              <a:t>  </a:t>
            </a:r>
          </a:p>
          <a:p>
            <a:r>
              <a:rPr lang="en-US" sz="1100" i="1" dirty="0">
                <a:solidFill>
                  <a:schemeClr val="accent1">
                    <a:lumMod val="50000"/>
                  </a:schemeClr>
                </a:solidFill>
              </a:rPr>
              <a:t>They huddled together to keep out the cold and shuffled eggs to a ’penguin’ partner’s feet to keep it safe and warm.  This was followed by a fun game of ‘</a:t>
            </a:r>
            <a:r>
              <a:rPr lang="en-US" sz="1100" i="1" dirty="0" err="1">
                <a:solidFill>
                  <a:schemeClr val="accent1">
                    <a:lumMod val="50000"/>
                  </a:schemeClr>
                </a:solidFill>
              </a:rPr>
              <a:t>tig</a:t>
            </a:r>
            <a:r>
              <a:rPr lang="en-US" sz="1100" i="1" dirty="0">
                <a:solidFill>
                  <a:schemeClr val="accent1">
                    <a:lumMod val="50000"/>
                  </a:schemeClr>
                </a:solidFill>
              </a:rPr>
              <a:t>’ where our little penguins had to safely pass the ‘sealions’ to hunt for food.</a:t>
            </a:r>
          </a:p>
          <a:p>
            <a:r>
              <a:rPr lang="en-US" sz="1100" i="1" dirty="0">
                <a:solidFill>
                  <a:schemeClr val="accent1">
                    <a:lumMod val="50000"/>
                  </a:schemeClr>
                </a:solidFill>
              </a:rPr>
              <a:t>We always try to play games to keep the children warm during sessions and we have waterproof pants and coats that they can wear.  </a:t>
            </a:r>
          </a:p>
          <a:p>
            <a:r>
              <a:rPr lang="en-US" sz="1100" i="1" dirty="0">
                <a:solidFill>
                  <a:schemeClr val="accent1">
                    <a:lumMod val="50000"/>
                  </a:schemeClr>
                </a:solidFill>
              </a:rPr>
              <a:t>What we would suggest during the next half term is that Reception and Year 2 children bring hats, gloves, scarves and boots on Tuesdays.</a:t>
            </a:r>
          </a:p>
        </p:txBody>
      </p:sp>
      <p:pic>
        <p:nvPicPr>
          <p:cNvPr id="37" name="Picture 36">
            <a:extLst>
              <a:ext uri="{FF2B5EF4-FFF2-40B4-BE49-F238E27FC236}">
                <a16:creationId xmlns:a16="http://schemas.microsoft.com/office/drawing/2014/main" id="{3185A04F-20DD-4140-8F25-23F4415B8607}"/>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8515" t="-1044" r="12851" b="1044"/>
          <a:stretch/>
        </p:blipFill>
        <p:spPr>
          <a:xfrm rot="5400000">
            <a:off x="4558472" y="5366096"/>
            <a:ext cx="2378164" cy="2268252"/>
          </a:xfrm>
          <a:prstGeom prst="rect">
            <a:avLst/>
          </a:prstGeom>
        </p:spPr>
      </p:pic>
    </p:spTree>
    <p:extLst>
      <p:ext uri="{BB962C8B-B14F-4D97-AF65-F5344CB8AC3E}">
        <p14:creationId xmlns:p14="http://schemas.microsoft.com/office/powerpoint/2010/main" val="3723625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37232</TotalTime>
  <Words>559</Words>
  <Application>Microsoft Office PowerPoint</Application>
  <PresentationFormat>A4 Paper (210x297 mm)</PresentationFormat>
  <Paragraphs>48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Adobe Gothic Std B</vt:lpstr>
      <vt:lpstr>Arial</vt:lpstr>
      <vt:lpstr>Calibri</vt:lpstr>
      <vt:lpstr>Lucida Handwriting</vt:lpstr>
      <vt:lpstr>Office Theme</vt:lpstr>
      <vt:lpstr>CROMPTON PRIMARY NEWSLETTER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Wendy Bal</dc:creator>
  <cp:lastModifiedBy>Vikki Brannick</cp:lastModifiedBy>
  <cp:revision>1687</cp:revision>
  <cp:lastPrinted>2024-01-12T15:03:20Z</cp:lastPrinted>
  <dcterms:created xsi:type="dcterms:W3CDTF">2017-01-22T12:17:52Z</dcterms:created>
  <dcterms:modified xsi:type="dcterms:W3CDTF">2024-01-12T15:57:34Z</dcterms:modified>
</cp:coreProperties>
</file>